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0" r:id="rId5"/>
    <p:sldId id="259" r:id="rId6"/>
    <p:sldId id="266" r:id="rId7"/>
    <p:sldId id="261" r:id="rId8"/>
    <p:sldId id="267" r:id="rId9"/>
    <p:sldId id="268" r:id="rId10"/>
    <p:sldId id="25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BD467C-1F7C-4B99-BC86-57723F1B8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0D1DD6-3042-4810-8048-A24BCDAD21BA}" type="datetimeFigureOut">
              <a:rPr lang="en-US" smtClean="0"/>
              <a:pPr/>
              <a:t>8/25/2016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458200" cy="2875386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Школски развојни план   2016/2017-2019/2020</a:t>
            </a:r>
            <a:r>
              <a:rPr lang="sr-Cyrl-C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2514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9342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600" b="1" dirty="0" smtClean="0">
                <a:solidFill>
                  <a:schemeClr val="bg2">
                    <a:lumMod val="50000"/>
                  </a:schemeClr>
                </a:solidFill>
              </a:rPr>
              <a:t>ЕТОС</a:t>
            </a:r>
            <a:endParaRPr lang="sr-Cyrl-CS" sz="2400" b="1" dirty="0" smtClean="0"/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 1</a:t>
            </a:r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Обезбеђивање пријатног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       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амбијента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све</a:t>
            </a:r>
          </a:p>
          <a:p>
            <a:endParaRPr lang="ru-RU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Уређење </a:t>
            </a:r>
            <a:r>
              <a:rPr lang="ru-RU" sz="2400" dirty="0"/>
              <a:t>школског екстеријера и </a:t>
            </a:r>
            <a:r>
              <a:rPr lang="ru-RU" sz="2400" dirty="0" smtClean="0"/>
              <a:t>ентеријера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Обезбеђивање    простор за индивидуални разговор наставника са ученицима и родитељима         </a:t>
            </a:r>
            <a:r>
              <a:rPr lang="sr-Cyrl-CS" sz="2400" dirty="0" smtClean="0"/>
              <a:t>                </a:t>
            </a:r>
            <a:endParaRPr lang="sr-Cyrl-C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sr-Cyrl-CS" sz="2400" b="1" dirty="0" smtClean="0"/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 2-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Унапређено похваљивање ученика и њихових поступака (Унапређивање културе понашања)</a:t>
            </a:r>
            <a:endParaRPr lang="sr-Cyrl-C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CS" sz="2400" dirty="0" smtClean="0"/>
              <a:t>	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Унапредити систем похваљивања ученика за постигнуте </a:t>
            </a:r>
            <a:r>
              <a:rPr lang="ru-RU" sz="2400" dirty="0" smtClean="0"/>
              <a:t>резултате</a:t>
            </a:r>
            <a:endParaRPr lang="ru-RU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sr-Cyrl-CS" sz="2400" dirty="0"/>
              <a:t>Промовисање просоцијалног понашања </a:t>
            </a:r>
            <a:endParaRPr lang="sr-Cyrl-CS" sz="2400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077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РЕСУРСИ</a:t>
            </a:r>
          </a:p>
          <a:p>
            <a:pPr algn="ctr"/>
            <a:endParaRPr lang="sr-Cyrl-CS" sz="2400" b="1" dirty="0"/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 1-</a:t>
            </a:r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Функционалније коришћење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материјално- </a:t>
            </a:r>
          </a:p>
          <a:p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техничких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ресурса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  </a:t>
            </a:r>
            <a:r>
              <a:rPr lang="ru-RU" sz="2400" u="sng" dirty="0"/>
              <a:t>Већа употреба дигиталних кабинета и других видова </a:t>
            </a:r>
            <a:r>
              <a:rPr lang="ru-RU" sz="2400" u="sng" dirty="0" smtClean="0"/>
              <a:t>  </a:t>
            </a:r>
            <a:r>
              <a:rPr lang="ru-RU" sz="2400" u="sng" dirty="0" smtClean="0"/>
              <a:t>дигиталних </a:t>
            </a:r>
            <a:r>
              <a:rPr lang="ru-RU" sz="2400" u="sng" dirty="0"/>
              <a:t>уређаја (лап топ, пројектор..) у </a:t>
            </a:r>
            <a:r>
              <a:rPr lang="ru-RU" sz="2400" u="sng" dirty="0" smtClean="0"/>
              <a:t>настави</a:t>
            </a:r>
            <a:endParaRPr lang="sr-Cyrl-CS" sz="2400" u="sng" dirty="0"/>
          </a:p>
          <a:p>
            <a:r>
              <a:rPr lang="sr-Cyrl-CS" sz="2400" dirty="0" smtClean="0"/>
              <a:t>      </a:t>
            </a:r>
          </a:p>
          <a:p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Циљ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2-</a:t>
            </a:r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Изградња и опремање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школске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библиотеке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, летњиковца са спомен </a:t>
            </a:r>
            <a:endParaRPr lang="sr-Cyrl-C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чесмом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, трибина на спортском терену у </a:t>
            </a:r>
            <a:endParaRPr lang="sr-Cyrl-C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C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издвојеном </a:t>
            </a:r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одељењу...)</a:t>
            </a:r>
          </a:p>
          <a:p>
            <a:endParaRPr lang="sr-Cyrl-CS" sz="2400" dirty="0" smtClean="0"/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 3-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Текуће поправке ,одржавања и набавка </a:t>
            </a:r>
            <a:endParaRPr lang="ru-RU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опреме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Развојни план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u="sng" dirty="0" smtClean="0"/>
          </a:p>
          <a:p>
            <a:pPr marL="114300" indent="0">
              <a:buNone/>
            </a:pPr>
            <a:r>
              <a:rPr lang="ru-RU" sz="2800" u="sng" dirty="0" smtClean="0"/>
              <a:t>Доноси </a:t>
            </a:r>
            <a:r>
              <a:rPr lang="ru-RU" sz="2800" u="sng" dirty="0" smtClean="0"/>
              <a:t>се на </a:t>
            </a:r>
            <a:r>
              <a:rPr lang="ru-RU" sz="2800" u="sng" dirty="0"/>
              <a:t>основу </a:t>
            </a:r>
            <a:endParaRPr lang="ru-RU" sz="2800" u="sng" dirty="0" smtClean="0"/>
          </a:p>
          <a:p>
            <a:pPr marL="114300" indent="0">
              <a:buNone/>
            </a:pPr>
            <a:endParaRPr lang="ru-RU" sz="2800" u="sng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  Закона </a:t>
            </a:r>
            <a:r>
              <a:rPr lang="ru-RU" sz="2800" dirty="0"/>
              <a:t>о основама система  </a:t>
            </a:r>
            <a:r>
              <a:rPr lang="ru-RU" sz="2800" dirty="0" smtClean="0"/>
              <a:t>образовања </a:t>
            </a:r>
            <a:r>
              <a:rPr lang="ru-RU" sz="2800" dirty="0"/>
              <a:t>и </a:t>
            </a:r>
            <a:r>
              <a:rPr lang="ru-RU" sz="2800" dirty="0" smtClean="0"/>
              <a:t>  </a:t>
            </a:r>
          </a:p>
          <a:p>
            <a:pPr marL="114300" indent="0">
              <a:buNone/>
            </a:pPr>
            <a:r>
              <a:rPr lang="ru-RU" sz="2800" dirty="0" smtClean="0"/>
              <a:t>      васпитања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Стандарда </a:t>
            </a:r>
            <a:r>
              <a:rPr lang="ru-RU" sz="2800" dirty="0"/>
              <a:t>квалитета рада </a:t>
            </a:r>
            <a:r>
              <a:rPr lang="ru-RU" sz="2800" dirty="0" smtClean="0"/>
              <a:t>   </a:t>
            </a:r>
          </a:p>
          <a:p>
            <a:pPr marL="11430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образовно-васпитних установа 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   Извештаја </a:t>
            </a:r>
            <a:r>
              <a:rPr lang="ru-RU" sz="2800" dirty="0"/>
              <a:t>о самовредновању </a:t>
            </a:r>
            <a:r>
              <a:rPr lang="ru-RU" sz="2800" dirty="0" smtClean="0"/>
              <a:t>   школе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   Извештаја </a:t>
            </a:r>
            <a:r>
              <a:rPr lang="ru-RU" sz="2800" dirty="0"/>
              <a:t>о остварености </a:t>
            </a:r>
            <a:r>
              <a:rPr lang="ru-RU" sz="2800" dirty="0" smtClean="0"/>
              <a:t>    </a:t>
            </a:r>
          </a:p>
          <a:p>
            <a:pPr marL="11430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стандарда </a:t>
            </a:r>
            <a:r>
              <a:rPr lang="ru-RU" sz="2800" dirty="0"/>
              <a:t>образовних </a:t>
            </a:r>
            <a:r>
              <a:rPr lang="ru-RU" sz="2800" dirty="0" smtClean="0"/>
              <a:t>постигнућа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0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010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Развојним планом су обухваћене следеће области стандарда квалитета рада  образовно-васпитних установа</a:t>
            </a:r>
          </a:p>
          <a:p>
            <a:endParaRPr lang="sr-Cyrl-CS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ШКОЛСКИ ПРОГРАМ И ГОДИШЊИ ПЛАН </a:t>
            </a:r>
            <a:r>
              <a:rPr lang="sr-Cyrl-CS" sz="2400" b="1" dirty="0">
                <a:solidFill>
                  <a:schemeClr val="bg2">
                    <a:lumMod val="50000"/>
                  </a:schemeClr>
                </a:solidFill>
              </a:rPr>
              <a:t>РАДА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</a:p>
          <a:p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ШКОЛЕ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НАСТАВА </a:t>
            </a:r>
            <a:r>
              <a:rPr lang="sr-Cyrl-CS" sz="2400" b="1" dirty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УЧЕЊЕ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ОБРАЗОВНА ПОСТИГНУЋА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УЧЕНИКА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ПОДРШКА УЧЕНИЦИМА</a:t>
            </a:r>
            <a:endParaRPr lang="sr-Cyrl-C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ЕТОС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sr-Cyrl-C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   ОРГАНИЗАЦИЈА И РУКОВОЂЕЊЕ</a:t>
            </a:r>
            <a:endParaRPr lang="sr-Cyrl-C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sr-Cyrl-CS" sz="2400" b="1" dirty="0" smtClean="0">
                <a:solidFill>
                  <a:schemeClr val="bg2">
                    <a:lumMod val="50000"/>
                  </a:schemeClr>
                </a:solidFill>
              </a:rPr>
              <a:t>РЕСУРСИ</a:t>
            </a:r>
            <a:endParaRPr lang="sr-Cyrl-CS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CS" sz="2400" b="1" dirty="0" smtClean="0"/>
              <a:t/>
            </a:r>
            <a:br>
              <a:rPr lang="sr-Cyrl-CS" sz="2400" b="1" dirty="0" smtClean="0"/>
            </a:b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ШКОЛСКИ ПРОГРАМ И ГОДИШЊИ ПЛАН РАДА ШКОЛЕ</a:t>
            </a:r>
          </a:p>
          <a:p>
            <a:pPr algn="ctr"/>
            <a:endParaRPr lang="sr-Cyrl-CS" sz="2400" b="1" dirty="0" smtClean="0"/>
          </a:p>
          <a:p>
            <a:r>
              <a:rPr lang="sr-Cyrl-CS" sz="2800" b="1" dirty="0" smtClean="0"/>
              <a:t>Циљ -</a:t>
            </a:r>
            <a:r>
              <a:rPr lang="sr-Cyrl-CS" sz="2800" dirty="0" smtClean="0"/>
              <a:t>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Унапређено годишње и оперативно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планирање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наставе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828836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>
                <a:solidFill>
                  <a:schemeClr val="bg2">
                    <a:lumMod val="25000"/>
                  </a:schemeClr>
                </a:solidFill>
              </a:rPr>
              <a:t>Садржајно и временско усклађивање програма наставних предмета у оквиру сваког разреда </a:t>
            </a:r>
          </a:p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     (анализа на стручним већима)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4644718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>
                <a:solidFill>
                  <a:schemeClr val="bg2">
                    <a:lumMod val="25000"/>
                  </a:schemeClr>
                </a:solidFill>
              </a:rPr>
              <a:t>Прилагођавање глобалних и оперативних планова специфичностима одељења </a:t>
            </a:r>
          </a:p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    (иницијалне провере, педагошка    </a:t>
            </a:r>
          </a:p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     документација...)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4000" b="1" dirty="0" smtClean="0">
                <a:solidFill>
                  <a:schemeClr val="bg2">
                    <a:lumMod val="50000"/>
                  </a:schemeClr>
                </a:solidFill>
              </a:rPr>
              <a:t>НАСТАВА И УЧЕЊЕ</a:t>
            </a:r>
            <a:endParaRPr lang="sr-Cyrl-C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Циљ1-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Унапредити различите технике учења на часу</a:t>
            </a:r>
            <a:endParaRPr lang="sr-Cyrl-C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r-Cyrl-CS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 smtClean="0"/>
              <a:t>Научити </a:t>
            </a:r>
            <a:r>
              <a:rPr lang="ru-RU" sz="2800" u="sng" dirty="0"/>
              <a:t>ученике да повезују наставне садржаје са примерима </a:t>
            </a:r>
            <a:r>
              <a:rPr lang="ru-RU" sz="2800" u="sng" dirty="0" smtClean="0"/>
              <a:t>и   </a:t>
            </a:r>
            <a:r>
              <a:rPr lang="ru-RU" sz="2800" u="sng" dirty="0"/>
              <a:t>свакодневног живота, као и повезивању садржаја из различитих </a:t>
            </a:r>
            <a:r>
              <a:rPr lang="ru-RU" sz="2800" u="sng" dirty="0" smtClean="0"/>
              <a:t>области</a:t>
            </a:r>
          </a:p>
          <a:p>
            <a:r>
              <a:rPr lang="ru-RU" sz="2800" dirty="0"/>
              <a:t>      </a:t>
            </a:r>
            <a:r>
              <a:rPr lang="ru-RU" sz="2400" dirty="0" smtClean="0"/>
              <a:t>( практични радови, групни </a:t>
            </a:r>
            <a:r>
              <a:rPr lang="ru-RU" sz="2400" dirty="0"/>
              <a:t>рад, </a:t>
            </a:r>
            <a:r>
              <a:rPr lang="ru-RU" sz="2400" dirty="0" smtClean="0"/>
              <a:t>радионице,повећати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самосталност ученика </a:t>
            </a:r>
            <a:r>
              <a:rPr lang="ru-RU" sz="2400" dirty="0"/>
              <a:t>у коришћењу наставних </a:t>
            </a:r>
            <a:r>
              <a:rPr lang="ru-RU" sz="2400" dirty="0" smtClean="0"/>
              <a:t>стредстава,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корелација часова,упућивање </a:t>
            </a:r>
            <a:r>
              <a:rPr lang="ru-RU" sz="2400" dirty="0"/>
              <a:t>ученика на шире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коришћење литературе </a:t>
            </a:r>
            <a:r>
              <a:rPr lang="ru-RU" sz="2400" dirty="0"/>
              <a:t>и </a:t>
            </a:r>
            <a:r>
              <a:rPr lang="ru-RU" sz="2400" dirty="0" smtClean="0"/>
              <a:t>самостални истраживачки рад...)</a:t>
            </a:r>
            <a:endParaRPr lang="en-US" sz="2400" dirty="0" smtClean="0"/>
          </a:p>
          <a:p>
            <a:r>
              <a:rPr lang="sr-Cyrl-CS" sz="2400" dirty="0" smtClean="0"/>
              <a:t>       </a:t>
            </a:r>
            <a:r>
              <a:rPr lang="en-US" sz="2400" dirty="0" smtClean="0"/>
              <a:t>*</a:t>
            </a:r>
            <a:r>
              <a:rPr lang="sr-Cyrl-CS" sz="2400" dirty="0" smtClean="0"/>
              <a:t>посебна страница на сајту школе</a:t>
            </a:r>
            <a:endParaRPr lang="ru-RU" sz="2400" dirty="0" smtClean="0"/>
          </a:p>
          <a:p>
            <a:endParaRPr lang="ru-RU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 smtClean="0"/>
              <a:t>Научити </a:t>
            </a:r>
            <a:r>
              <a:rPr lang="ru-RU" sz="2800" u="sng" dirty="0"/>
              <a:t>ученике да постављају циљеве у </a:t>
            </a:r>
            <a:r>
              <a:rPr lang="ru-RU" sz="2800" u="sng" dirty="0" smtClean="0"/>
              <a:t>учењу</a:t>
            </a:r>
          </a:p>
          <a:p>
            <a:r>
              <a:rPr lang="ru-RU" sz="2800" dirty="0" smtClean="0"/>
              <a:t>     ( </a:t>
            </a:r>
            <a:r>
              <a:rPr lang="ru-RU" sz="2400" dirty="0" smtClean="0"/>
              <a:t>Упознавање </a:t>
            </a:r>
            <a:r>
              <a:rPr lang="ru-RU" sz="2400" dirty="0"/>
              <a:t>ученике са корацима у раду и </a:t>
            </a:r>
            <a:r>
              <a:rPr lang="ru-RU" sz="2400" dirty="0" smtClean="0"/>
              <a:t>на основу тога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ученици постављају циљеве </a:t>
            </a:r>
            <a:r>
              <a:rPr lang="ru-RU" sz="2400" dirty="0"/>
              <a:t>у </a:t>
            </a:r>
            <a:r>
              <a:rPr lang="ru-RU" sz="2400" dirty="0" smtClean="0"/>
              <a:t>учењу. Евалуација </a:t>
            </a:r>
            <a:r>
              <a:rPr lang="ru-RU" sz="2400" dirty="0"/>
              <a:t>од стране </a:t>
            </a:r>
            <a:endParaRPr lang="ru-RU" sz="2400" dirty="0" smtClean="0"/>
          </a:p>
          <a:p>
            <a:r>
              <a:rPr lang="ru-RU" sz="2400" dirty="0" smtClean="0"/>
              <a:t>       ученика </a:t>
            </a:r>
            <a:r>
              <a:rPr lang="ru-RU" sz="2400" dirty="0"/>
              <a:t>о нивоу остварених </a:t>
            </a:r>
            <a:r>
              <a:rPr lang="ru-RU" sz="2400" dirty="0" smtClean="0"/>
              <a:t>циљева)</a:t>
            </a:r>
            <a:endParaRPr lang="ru-RU" sz="24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21961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chemeClr val="bg2">
                    <a:lumMod val="50000"/>
                  </a:schemeClr>
                </a:solidFill>
              </a:rPr>
              <a:t>           НАСТАВА И УЧЕЊЕ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Циљ 2-  Унапређивање поступака вредновања који су у функцији даљег учења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23247"/>
            <a:ext cx="78604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/>
              <a:t>Учење ученика да процењују свој </a:t>
            </a:r>
            <a:r>
              <a:rPr lang="ru-RU" sz="2800" u="sng" dirty="0" smtClean="0"/>
              <a:t>рад</a:t>
            </a:r>
          </a:p>
          <a:p>
            <a:r>
              <a:rPr lang="ru-RU" sz="2400" dirty="0"/>
              <a:t>     (израда ученичких </a:t>
            </a:r>
            <a:r>
              <a:rPr lang="ru-RU" sz="2400" dirty="0" smtClean="0"/>
              <a:t>портфолија,вредновање </a:t>
            </a:r>
            <a:r>
              <a:rPr lang="ru-RU" sz="2400" dirty="0"/>
              <a:t>свог 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рада </a:t>
            </a:r>
            <a:r>
              <a:rPr lang="ru-RU" sz="2400" dirty="0"/>
              <a:t>и рада других </a:t>
            </a:r>
            <a:r>
              <a:rPr lang="ru-RU" sz="2400" dirty="0" smtClean="0"/>
              <a:t>ученика (самооцењивање </a:t>
            </a:r>
            <a:r>
              <a:rPr lang="ru-RU" sz="2400" dirty="0"/>
              <a:t>(уз </a:t>
            </a:r>
            <a:r>
              <a:rPr lang="ru-RU" sz="2400" dirty="0" smtClean="0"/>
              <a:t>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дата </a:t>
            </a:r>
            <a:r>
              <a:rPr lang="ru-RU" sz="2400" dirty="0"/>
              <a:t>упутства)-15.мин провере</a:t>
            </a:r>
            <a:r>
              <a:rPr lang="ru-RU" sz="2400" dirty="0" smtClean="0"/>
              <a:t>), </a:t>
            </a:r>
            <a:r>
              <a:rPr lang="ru-RU" sz="2400" dirty="0"/>
              <a:t>јасно дефинисање </a:t>
            </a:r>
            <a:r>
              <a:rPr lang="ru-RU" sz="2400" dirty="0" smtClean="0"/>
              <a:t>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критеријума </a:t>
            </a:r>
            <a:r>
              <a:rPr lang="ru-RU" sz="2400" dirty="0"/>
              <a:t>за одређену оцену 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/>
              <a:t>Усаглашавање критеријума оцењивања уз праћење утврђених стандарда, на нивоу стручних и сродних </a:t>
            </a:r>
            <a:r>
              <a:rPr lang="ru-RU" sz="2800" u="sng" dirty="0" smtClean="0"/>
              <a:t>већа,какао </a:t>
            </a:r>
            <a:r>
              <a:rPr lang="ru-RU" sz="2800" u="sng" dirty="0"/>
              <a:t>би се сузбиле разлике у оцењивању предметних наставника</a:t>
            </a:r>
          </a:p>
          <a:p>
            <a:endParaRPr lang="ru-RU" sz="2800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0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7772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ОБРАЗОВНА ПОСТИГНУЋА УЧЕНИКА</a:t>
            </a:r>
            <a:endParaRPr lang="sr-Cyrl-CS" sz="32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sr-Cyrl-CS" sz="2400" b="1" dirty="0"/>
          </a:p>
          <a:p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ЦИЉ -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Праћење напредовања ученика са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циљем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унапређивања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постигнућа</a:t>
            </a:r>
          </a:p>
          <a:p>
            <a:endParaRPr lang="ru-RU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u="sng" dirty="0" smtClean="0"/>
              <a:t>Анализа резултата различитих </a:t>
            </a:r>
            <a:r>
              <a:rPr lang="ru-RU" sz="2400" u="sng" dirty="0" smtClean="0"/>
              <a:t>тестирања</a:t>
            </a:r>
          </a:p>
          <a:p>
            <a:r>
              <a:rPr lang="ru-RU" sz="2400" dirty="0" smtClean="0"/>
              <a:t>     (иницијалног </a:t>
            </a:r>
            <a:r>
              <a:rPr lang="ru-RU" sz="2400" dirty="0"/>
              <a:t>и завршног тестирања и пробног </a:t>
            </a:r>
            <a:r>
              <a:rPr lang="ru-RU" sz="2400" dirty="0" smtClean="0"/>
              <a:t>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 smtClean="0"/>
              <a:t>завршног </a:t>
            </a:r>
            <a:r>
              <a:rPr lang="ru-RU" sz="2400" dirty="0"/>
              <a:t>испита </a:t>
            </a:r>
            <a:r>
              <a:rPr lang="ru-RU" sz="2400" dirty="0" smtClean="0"/>
              <a:t>) и  активности </a:t>
            </a:r>
            <a:r>
              <a:rPr lang="ru-RU" sz="2400" dirty="0"/>
              <a:t>које доприносе 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 smtClean="0"/>
              <a:t>унапређивању </a:t>
            </a:r>
            <a:r>
              <a:rPr lang="ru-RU" sz="2400" dirty="0"/>
              <a:t>уочених  </a:t>
            </a:r>
            <a:r>
              <a:rPr lang="ru-RU" sz="2400" dirty="0" smtClean="0"/>
              <a:t>   недостатака </a:t>
            </a:r>
            <a:r>
              <a:rPr lang="ru-RU" sz="2400" dirty="0"/>
              <a:t>у ученичким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 smtClean="0"/>
              <a:t>постигнућима</a:t>
            </a:r>
            <a:endParaRPr lang="ru-RU" sz="2400" dirty="0" smtClean="0"/>
          </a:p>
          <a:p>
            <a:endParaRPr lang="ru-RU" sz="2400" u="sng" dirty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u="sng" dirty="0"/>
              <a:t>Сагледавање остварености  образовних стандарда постигнућа, циљева и задатака наставе и                           п</a:t>
            </a:r>
            <a:r>
              <a:rPr lang="ru-RU" sz="2400" u="sng" dirty="0" smtClean="0"/>
              <a:t>ланирање </a:t>
            </a:r>
            <a:r>
              <a:rPr lang="ru-RU" sz="2400" u="sng" dirty="0"/>
              <a:t>мера за унапређивање квалитета наставе и учења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ОБРАЗОВНА ПОСТИГНУЋА УЧЕНИКА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505634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Циљ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2-  Унапређивање резултата на </a:t>
            </a: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         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завршном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испиту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019171"/>
            <a:ext cx="69376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800" u="sng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 smtClean="0"/>
              <a:t>План </a:t>
            </a:r>
            <a:r>
              <a:rPr lang="ru-RU" sz="2800" u="sng" dirty="0"/>
              <a:t>припреме и мере за унапређивање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1177636" y="3844636"/>
            <a:ext cx="64423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( радити на мотивацији ученика да активно присуствују припремној настави,појачати сарадњу са родитељима и радити на едукацији родитеља о важности припремне наставе и њиховог укључивања у праћење припремања њихове деце за завршни испит)</a:t>
            </a:r>
          </a:p>
          <a:p>
            <a:r>
              <a:rPr lang="ru-RU" sz="2400" dirty="0" smtClean="0"/>
              <a:t>»договор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13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599" y="366769"/>
            <a:ext cx="6591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3200" b="1" dirty="0">
                <a:solidFill>
                  <a:schemeClr val="bg2">
                    <a:lumMod val="50000"/>
                  </a:schemeClr>
                </a:solidFill>
              </a:rPr>
              <a:t>ОБРАЗОВНА ПОСТИГНУЋА УЧЕНИКА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163" y="1000586"/>
            <a:ext cx="8382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Циљ 3-  Јачање мотивисаности ученика за самообразовањем и развијање личне одговорности  за сопствено напредовање и постигнуте резултате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/>
              <a:t>Мотивисати ученике да редовно посећују све видове додатних </a:t>
            </a:r>
            <a:r>
              <a:rPr lang="ru-RU" sz="2800" u="sng" dirty="0" smtClean="0"/>
              <a:t>активности </a:t>
            </a:r>
          </a:p>
          <a:p>
            <a:r>
              <a:rPr lang="ru-RU" sz="2400" dirty="0" smtClean="0"/>
              <a:t>      (разговор са ученицима и родитељима)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399" y="4226510"/>
            <a:ext cx="830580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u="sng" dirty="0"/>
              <a:t>Упућивање ученика </a:t>
            </a:r>
            <a:r>
              <a:rPr lang="ru-RU" sz="2800" u="sng" dirty="0" smtClean="0"/>
              <a:t>на самостални </a:t>
            </a:r>
            <a:r>
              <a:rPr lang="ru-RU" sz="2800" u="sng" dirty="0"/>
              <a:t>истраживачки </a:t>
            </a:r>
            <a:r>
              <a:rPr lang="ru-RU" sz="2800" u="sng" dirty="0" smtClean="0"/>
              <a:t>рад</a:t>
            </a:r>
          </a:p>
          <a:p>
            <a:r>
              <a:rPr lang="ru-RU" sz="2800" dirty="0" smtClean="0"/>
              <a:t> (</a:t>
            </a:r>
            <a:r>
              <a:rPr lang="ru-RU" sz="2400" dirty="0" smtClean="0"/>
              <a:t>дати смернице </a:t>
            </a:r>
            <a:r>
              <a:rPr lang="ru-RU" sz="2400" dirty="0"/>
              <a:t>шта један рад треба да </a:t>
            </a:r>
            <a:r>
              <a:rPr lang="ru-RU" sz="2400" dirty="0" smtClean="0"/>
              <a:t>садржи,истаћи </a:t>
            </a:r>
            <a:r>
              <a:rPr lang="ru-RU" sz="2400" dirty="0"/>
              <a:t>критеријум за оцењивање истраживачког </a:t>
            </a:r>
            <a:r>
              <a:rPr lang="ru-RU" sz="2400" dirty="0" smtClean="0"/>
              <a:t>рада,мотивисати </a:t>
            </a:r>
            <a:r>
              <a:rPr lang="ru-RU" sz="2400" dirty="0"/>
              <a:t>ученике да кроз истраживачки рад поправе резултате које су </a:t>
            </a:r>
            <a:r>
              <a:rPr lang="ru-RU" sz="2400" dirty="0" smtClean="0"/>
              <a:t>постигли,презентацијама  </a:t>
            </a:r>
            <a:r>
              <a:rPr lang="ru-RU" sz="2400" dirty="0"/>
              <a:t>на часу истицати најбоље </a:t>
            </a:r>
            <a:r>
              <a:rPr lang="ru-RU" sz="2400" dirty="0" smtClean="0"/>
              <a:t>радове)</a:t>
            </a:r>
            <a:endParaRPr lang="ru-RU" sz="24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88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</TotalTime>
  <Words>591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Школски развојни план   2016/2017-2019/2020. </vt:lpstr>
      <vt:lpstr>Развојни план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Акциони план школског развојног плана за школску 2013-2014 годину </dc:title>
  <dc:creator>Your User Name</dc:creator>
  <cp:lastModifiedBy>Dragana</cp:lastModifiedBy>
  <cp:revision>27</cp:revision>
  <dcterms:created xsi:type="dcterms:W3CDTF">2013-09-12T20:04:16Z</dcterms:created>
  <dcterms:modified xsi:type="dcterms:W3CDTF">2016-08-25T15:35:33Z</dcterms:modified>
</cp:coreProperties>
</file>